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0"/>
  </p:notesMasterIdLst>
  <p:sldIdLst>
    <p:sldId id="257" r:id="rId2"/>
    <p:sldId id="258" r:id="rId3"/>
    <p:sldId id="259" r:id="rId4"/>
    <p:sldId id="260" r:id="rId5"/>
    <p:sldId id="261" r:id="rId6"/>
    <p:sldId id="262" r:id="rId7"/>
    <p:sldId id="263" r:id="rId8"/>
    <p:sldId id="264" r:id="rId9"/>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Нет стиля, сетка таблиц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8" autoAdjust="0"/>
    <p:restoredTop sz="94671" autoAdjust="0"/>
  </p:normalViewPr>
  <p:slideViewPr>
    <p:cSldViewPr>
      <p:cViewPr varScale="1">
        <p:scale>
          <a:sx n="66" d="100"/>
          <a:sy n="66" d="100"/>
        </p:scale>
        <p:origin x="1422" y="6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89F1D75-0E44-4DBC-948E-555BC5042689}" type="datetimeFigureOut">
              <a:rPr lang="ru-RU" smtClean="0"/>
              <a:t>19.01.2025</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A0F02E8-28EE-402D-B876-BCF0EED2422C}" type="slidenum">
              <a:rPr lang="ru-RU" smtClean="0"/>
              <a:t>‹#›</a:t>
            </a:fld>
            <a:endParaRPr lang="ru-RU"/>
          </a:p>
        </p:txBody>
      </p:sp>
    </p:spTree>
    <p:extLst>
      <p:ext uri="{BB962C8B-B14F-4D97-AF65-F5344CB8AC3E}">
        <p14:creationId xmlns:p14="http://schemas.microsoft.com/office/powerpoint/2010/main" val="13189719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B4C71EC6-210F-42DE-9C53-41977AD35B3D}" type="datetimeFigureOut">
              <a:rPr lang="ru-RU" smtClean="0"/>
              <a:t>19.01.2025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ru-RU"/>
              <a:t>Образец заголовка</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19.01.2025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ru-RU"/>
              <a:t>Образец заголовка</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B4C71EC6-210F-42DE-9C53-41977AD35B3D}" type="datetimeFigureOut">
              <a:rPr lang="ru-RU" smtClean="0"/>
              <a:t>19.01.2025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B4C71EC6-210F-42DE-9C53-41977AD35B3D}" type="datetimeFigureOut">
              <a:rPr lang="ru-RU" smtClean="0"/>
              <a:t>19.01.2025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
        <p:nvSpPr>
          <p:cNvPr id="8" name="Title 7"/>
          <p:cNvSpPr>
            <a:spLocks noGrp="1"/>
          </p:cNvSpPr>
          <p:nvPr>
            <p:ph type="title"/>
          </p:nvPr>
        </p:nvSpPr>
        <p:spPr/>
        <p:txBody>
          <a:bodyPr/>
          <a:lstStyle/>
          <a:p>
            <a:r>
              <a:rPr lang="ru-RU"/>
              <a:t>Образец заголовка</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ru-RU"/>
              <a:t>Образец заголовка</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B4C71EC6-210F-42DE-9C53-41977AD35B3D}" type="datetimeFigureOut">
              <a:rPr lang="ru-RU" smtClean="0"/>
              <a:t>19.01.2025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B4C71EC6-210F-42DE-9C53-41977AD35B3D}" type="datetimeFigureOut">
              <a:rPr lang="ru-RU" smtClean="0"/>
              <a:t>19.01.2025</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
        <p:nvSpPr>
          <p:cNvPr id="8" name="Title 7"/>
          <p:cNvSpPr>
            <a:spLocks noGrp="1"/>
          </p:cNvSpPr>
          <p:nvPr>
            <p:ph type="title"/>
          </p:nvPr>
        </p:nvSpPr>
        <p:spPr/>
        <p:txBody>
          <a:bodyPr/>
          <a:lstStyle/>
          <a:p>
            <a:r>
              <a:rPr lang="ru-RU"/>
              <a:t>Образец заголовка</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ru-RU"/>
              <a:t>Образец текста</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B4C71EC6-210F-42DE-9C53-41977AD35B3D}" type="datetimeFigureOut">
              <a:rPr lang="ru-RU" smtClean="0"/>
              <a:t>19.01.2025</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B19B0651-EE4F-4900-A07F-96A6BFA9D0F0}" type="slidenum">
              <a:rPr lang="ru-RU" smtClean="0"/>
              <a:t>‹#›</a:t>
            </a:fld>
            <a:endParaRPr lang="ru-RU"/>
          </a:p>
        </p:txBody>
      </p:sp>
      <p:sp>
        <p:nvSpPr>
          <p:cNvPr id="10" name="Title 9"/>
          <p:cNvSpPr>
            <a:spLocks noGrp="1"/>
          </p:cNvSpPr>
          <p:nvPr>
            <p:ph type="title"/>
          </p:nvPr>
        </p:nvSpPr>
        <p:spPr/>
        <p:txBody>
          <a:bodyPr/>
          <a:lstStyle/>
          <a:p>
            <a:r>
              <a:rPr lang="ru-RU"/>
              <a:t>Образец заголовка</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B4C71EC6-210F-42DE-9C53-41977AD35B3D}" type="datetimeFigureOut">
              <a:rPr lang="ru-RU" smtClean="0"/>
              <a:t>19.01.2025</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C71EC6-210F-42DE-9C53-41977AD35B3D}" type="datetimeFigureOut">
              <a:rPr lang="ru-RU" smtClean="0"/>
              <a:t>19.01.2025</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ru-RU"/>
              <a:t>Образец заголовка</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t>19.01.2025</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t>19.01.2025</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ru-RU"/>
              <a:t>Образец заголовка</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40000">
              <a:srgbClr val="FFC000"/>
            </a:gs>
            <a:gs pos="60000">
              <a:schemeClr val="bg2">
                <a:tint val="95000"/>
                <a:shade val="100000"/>
                <a:satMod val="130000"/>
                <a:lumMod val="130000"/>
              </a:schemeClr>
            </a:gs>
            <a:gs pos="100000">
              <a:schemeClr val="bg2">
                <a:tint val="97000"/>
                <a:shade val="100000"/>
                <a:hueMod val="100000"/>
                <a:satMod val="140000"/>
                <a:lumMod val="80000"/>
              </a:schemeClr>
            </a:gs>
          </a:gsLst>
          <a:path path="circle">
            <a:fillToRect l="20000" t="10000" r="20000" b="60000"/>
          </a:path>
          <a:tileRect/>
        </a:gradFill>
        <a:effectLst/>
      </p:bgPr>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ru-RU"/>
              <a:t>Образец заголовка</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B4C71EC6-210F-42DE-9C53-41977AD35B3D}" type="datetimeFigureOut">
              <a:rPr lang="ru-RU" smtClean="0"/>
              <a:t>19.01.2025</a:t>
            </a:fld>
            <a:endParaRPr lang="ru-RU"/>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ru-RU"/>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B19B0651-EE4F-4900-A07F-96A6BFA9D0F0}"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C59DC16-12E2-43D6-98C6-992B92976065}"/>
              </a:ext>
            </a:extLst>
          </p:cNvPr>
          <p:cNvSpPr>
            <a:spLocks noGrp="1"/>
          </p:cNvSpPr>
          <p:nvPr>
            <p:ph type="ctrTitle"/>
          </p:nvPr>
        </p:nvSpPr>
        <p:spPr>
          <a:xfrm>
            <a:off x="817581" y="3212976"/>
            <a:ext cx="7858875" cy="2721688"/>
          </a:xfrm>
        </p:spPr>
        <p:txBody>
          <a:bodyPr/>
          <a:lstStyle/>
          <a:p>
            <a:pPr algn="ctr"/>
            <a:r>
              <a:rPr lang="ru-RU" dirty="0"/>
              <a:t>Агрессивный ребенок</a:t>
            </a:r>
          </a:p>
        </p:txBody>
      </p:sp>
      <p:sp>
        <p:nvSpPr>
          <p:cNvPr id="4" name="Подзаголовок 3">
            <a:extLst>
              <a:ext uri="{FF2B5EF4-FFF2-40B4-BE49-F238E27FC236}">
                <a16:creationId xmlns:a16="http://schemas.microsoft.com/office/drawing/2014/main" id="{CF8DA872-395A-4222-B7E6-290520A0BE06}"/>
              </a:ext>
            </a:extLst>
          </p:cNvPr>
          <p:cNvSpPr>
            <a:spLocks noGrp="1"/>
          </p:cNvSpPr>
          <p:nvPr>
            <p:ph type="subTitle" idx="1"/>
          </p:nvPr>
        </p:nvSpPr>
        <p:spPr>
          <a:xfrm>
            <a:off x="6395956" y="5052545"/>
            <a:ext cx="2250773" cy="882119"/>
          </a:xfrm>
        </p:spPr>
        <p:txBody>
          <a:bodyPr/>
          <a:lstStyle/>
          <a:p>
            <a:pPr algn="r"/>
            <a:r>
              <a:rPr lang="ru-RU" dirty="0" smtClean="0"/>
              <a:t>Подготовила:</a:t>
            </a:r>
            <a:br>
              <a:rPr lang="ru-RU" dirty="0" smtClean="0"/>
            </a:br>
            <a:r>
              <a:rPr lang="ru-RU" dirty="0" err="1" smtClean="0"/>
              <a:t>Жиленко</a:t>
            </a:r>
            <a:r>
              <a:rPr lang="ru-RU" dirty="0" smtClean="0"/>
              <a:t> </a:t>
            </a:r>
            <a:r>
              <a:rPr lang="ru-RU" dirty="0"/>
              <a:t>А. Д</a:t>
            </a:r>
            <a:r>
              <a:rPr lang="ru-RU" dirty="0" smtClean="0"/>
              <a:t>.</a:t>
            </a:r>
            <a:endParaRPr lang="ru-RU" dirty="0"/>
          </a:p>
        </p:txBody>
      </p:sp>
    </p:spTree>
    <p:extLst>
      <p:ext uri="{BB962C8B-B14F-4D97-AF65-F5344CB8AC3E}">
        <p14:creationId xmlns:p14="http://schemas.microsoft.com/office/powerpoint/2010/main" val="29598654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2CBFF96-82EF-4387-91AE-551BE545606A}"/>
              </a:ext>
            </a:extLst>
          </p:cNvPr>
          <p:cNvSpPr txBox="1"/>
          <p:nvPr/>
        </p:nvSpPr>
        <p:spPr>
          <a:xfrm>
            <a:off x="179512" y="332656"/>
            <a:ext cx="8784976" cy="3785652"/>
          </a:xfrm>
          <a:prstGeom prst="rect">
            <a:avLst/>
          </a:prstGeom>
          <a:noFill/>
        </p:spPr>
        <p:txBody>
          <a:bodyPr wrap="square">
            <a:spAutoFit/>
          </a:bodyPr>
          <a:lstStyle/>
          <a:p>
            <a:pPr algn="just"/>
            <a:r>
              <a:rPr lang="ru-RU" sz="2000" b="1" dirty="0">
                <a:latin typeface="Times New Roman" panose="02020603050405020304" pitchFamily="18" charset="0"/>
                <a:cs typeface="Times New Roman" panose="02020603050405020304" pitchFamily="18" charset="0"/>
              </a:rPr>
              <a:t>Каждый, кто хоть раз общался с детьми, наверное, имел дело с проявлениями детской агрессии. Для взрослых такое детское поведение представляет довольно серьезную проблему: как вести себя, если ребенок сердится, дерется, кусается? Что при этом говорить, что делать?</a:t>
            </a:r>
          </a:p>
          <a:p>
            <a:pPr algn="just"/>
            <a:endParaRPr lang="ru-RU" sz="2000" b="1" dirty="0">
              <a:latin typeface="Times New Roman" panose="02020603050405020304" pitchFamily="18" charset="0"/>
              <a:cs typeface="Times New Roman" panose="02020603050405020304" pitchFamily="18" charset="0"/>
            </a:endParaRPr>
          </a:p>
          <a:p>
            <a:pPr algn="just"/>
            <a:r>
              <a:rPr lang="ru-RU" sz="2000" b="1" dirty="0">
                <a:latin typeface="Times New Roman" panose="02020603050405020304" pitchFamily="18" charset="0"/>
                <a:cs typeface="Times New Roman" panose="02020603050405020304" pitchFamily="18" charset="0"/>
              </a:rPr>
              <a:t>В последнее время довольно часто приходится иметь дело с детской агрессией. Создается впечатление, что количество детей с подобным поведением ежегодно увеличивается. Скорее всего, это так и есть. Ведь образ жизни, средства массовой информации, поведение взрослых очень способствуют формированию у ребенка такого способа поведения, когда он постоянно вынужден демонстрировать свою силу, нападать, кричать и ругаться.</a:t>
            </a:r>
          </a:p>
        </p:txBody>
      </p:sp>
    </p:spTree>
    <p:extLst>
      <p:ext uri="{BB962C8B-B14F-4D97-AF65-F5344CB8AC3E}">
        <p14:creationId xmlns:p14="http://schemas.microsoft.com/office/powerpoint/2010/main" val="4748067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B94C4E2-0321-49CC-AC59-B09174A4A53D}"/>
              </a:ext>
            </a:extLst>
          </p:cNvPr>
          <p:cNvSpPr txBox="1"/>
          <p:nvPr/>
        </p:nvSpPr>
        <p:spPr>
          <a:xfrm>
            <a:off x="251520" y="476672"/>
            <a:ext cx="8568952" cy="6247864"/>
          </a:xfrm>
          <a:prstGeom prst="rect">
            <a:avLst/>
          </a:prstGeom>
          <a:noFill/>
        </p:spPr>
        <p:txBody>
          <a:bodyPr wrap="square">
            <a:spAutoFit/>
          </a:bodyPr>
          <a:lstStyle/>
          <a:p>
            <a:pPr algn="just"/>
            <a:r>
              <a:rPr lang="ru-RU" sz="2000" b="1" i="1" dirty="0">
                <a:latin typeface="Times New Roman" panose="02020603050405020304" pitchFamily="18" charset="0"/>
                <a:cs typeface="Times New Roman" panose="02020603050405020304" pitchFamily="18" charset="0"/>
              </a:rPr>
              <a:t>      Детская агрессивность</a:t>
            </a:r>
            <a:r>
              <a:rPr lang="ru-RU" sz="2000" b="1" dirty="0">
                <a:latin typeface="Times New Roman" panose="02020603050405020304" pitchFamily="18" charset="0"/>
                <a:cs typeface="Times New Roman" panose="02020603050405020304" pitchFamily="18" charset="0"/>
              </a:rPr>
              <a:t>– признак внутреннего эмоционального неблагополучия, комплекс негативных переживаний, один из неадекватных способов психологической защиты.</a:t>
            </a:r>
          </a:p>
          <a:p>
            <a:pPr algn="just"/>
            <a:r>
              <a:rPr lang="ru-RU" sz="2000" b="1" dirty="0">
                <a:latin typeface="Times New Roman" panose="02020603050405020304" pitchFamily="18" charset="0"/>
                <a:cs typeface="Times New Roman" panose="02020603050405020304" pitchFamily="18" charset="0"/>
              </a:rPr>
              <a:t>Такие дети используют любую возможность, чтобы толкать, бить, ломать, щипать. Их поведение часто носит провокационный характер. Чтобы вызвать ответное агрессивное поведение, они всегда готовы разозлить маму, воспитателя, сверстников. Они не успокоятся до тех пор, пока взрослые не “взорвутся”, а дети не вступят в драку. </a:t>
            </a:r>
          </a:p>
          <a:p>
            <a:pPr algn="just"/>
            <a:r>
              <a:rPr lang="ru-RU" sz="2000" b="1" dirty="0">
                <a:latin typeface="Times New Roman" panose="02020603050405020304" pitchFamily="18" charset="0"/>
                <a:cs typeface="Times New Roman" panose="02020603050405020304" pitchFamily="18" charset="0"/>
              </a:rPr>
              <a:t>      Не правда ли очень странный способ получения внимания? Но это для данного ребёнка единственный механизм “выхода” психоэмоционального напряжения, скопившейся внутренней тревожности.</a:t>
            </a:r>
          </a:p>
          <a:p>
            <a:pPr algn="just"/>
            <a:r>
              <a:rPr lang="ru-RU" sz="2000" b="1" dirty="0">
                <a:latin typeface="Times New Roman" panose="02020603050405020304" pitchFamily="18" charset="0"/>
                <a:cs typeface="Times New Roman" panose="02020603050405020304" pitchFamily="18" charset="0"/>
              </a:rPr>
              <a:t>      Агрессия в той или иной степени присуща каждому человеку, так как является инстинктивной формой поведения, основной целью которой является самозащита и выживание в мире. Агрессия может проявляться физически (ударили) и вербально (нарушение прав другого человека без физического вмешательства).</a:t>
            </a:r>
          </a:p>
          <a:p>
            <a:pPr algn="just"/>
            <a:r>
              <a:rPr lang="ru-RU" sz="2000" b="1" i="1" dirty="0">
                <a:latin typeface="Times New Roman" panose="02020603050405020304" pitchFamily="18" charset="0"/>
                <a:cs typeface="Times New Roman" panose="02020603050405020304" pitchFamily="18" charset="0"/>
              </a:rPr>
              <a:t>Агрессивное поведение детей </a:t>
            </a:r>
            <a:r>
              <a:rPr lang="ru-RU" sz="2000" b="1" dirty="0">
                <a:latin typeface="Times New Roman" panose="02020603050405020304" pitchFamily="18" charset="0"/>
                <a:cs typeface="Times New Roman" panose="02020603050405020304" pitchFamily="18" charset="0"/>
              </a:rPr>
              <a:t>– это своеобразный сигнал «</a:t>
            </a:r>
            <a:r>
              <a:rPr lang="ru-RU" sz="2000" b="1" dirty="0" err="1">
                <a:latin typeface="Times New Roman" panose="02020603050405020304" pitchFamily="18" charset="0"/>
                <a:cs typeface="Times New Roman" panose="02020603050405020304" pitchFamily="18" charset="0"/>
              </a:rPr>
              <a:t>sos</a:t>
            </a:r>
            <a:r>
              <a:rPr lang="ru-RU" sz="2000" b="1" dirty="0">
                <a:latin typeface="Times New Roman" panose="02020603050405020304" pitchFamily="18" charset="0"/>
                <a:cs typeface="Times New Roman" panose="02020603050405020304" pitchFamily="18" charset="0"/>
              </a:rPr>
              <a:t>», крик о помощи, о внимании к своему внутреннему миру, в котором накопилось слишком много разрушительной энергии. </a:t>
            </a:r>
          </a:p>
        </p:txBody>
      </p:sp>
    </p:spTree>
    <p:extLst>
      <p:ext uri="{BB962C8B-B14F-4D97-AF65-F5344CB8AC3E}">
        <p14:creationId xmlns:p14="http://schemas.microsoft.com/office/powerpoint/2010/main" val="40215766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CB6FB6A-3812-48B6-B54D-0CCCE46F0355}"/>
              </a:ext>
            </a:extLst>
          </p:cNvPr>
          <p:cNvSpPr txBox="1"/>
          <p:nvPr/>
        </p:nvSpPr>
        <p:spPr>
          <a:xfrm>
            <a:off x="179512" y="260648"/>
            <a:ext cx="8712968" cy="5016758"/>
          </a:xfrm>
          <a:prstGeom prst="rect">
            <a:avLst/>
          </a:prstGeom>
          <a:noFill/>
        </p:spPr>
        <p:txBody>
          <a:bodyPr wrap="square">
            <a:spAutoFit/>
          </a:bodyPr>
          <a:lstStyle/>
          <a:p>
            <a:pPr algn="just"/>
            <a:r>
              <a:rPr lang="ru-RU" sz="2000" b="1" i="1" dirty="0">
                <a:latin typeface="Times New Roman" panose="02020603050405020304" pitchFamily="18" charset="0"/>
                <a:cs typeface="Times New Roman" panose="02020603050405020304" pitchFamily="18" charset="0"/>
              </a:rPr>
              <a:t>Агрессивное поведение детей дошкольного возраста выражается всегда по-разному. И это поведение можно разделить на несколько видов:</a:t>
            </a:r>
          </a:p>
          <a:p>
            <a:pPr algn="just"/>
            <a:r>
              <a:rPr lang="ru-RU" sz="2000" b="1" dirty="0">
                <a:latin typeface="Times New Roman" panose="02020603050405020304" pitchFamily="18" charset="0"/>
                <a:cs typeface="Times New Roman" panose="02020603050405020304" pitchFamily="18" charset="0"/>
              </a:rPr>
              <a:t>1. </a:t>
            </a:r>
            <a:r>
              <a:rPr lang="ru-RU" sz="2000" b="1" u="sng" dirty="0">
                <a:latin typeface="Times New Roman" panose="02020603050405020304" pitchFamily="18" charset="0"/>
                <a:cs typeface="Times New Roman" panose="02020603050405020304" pitchFamily="18" charset="0"/>
              </a:rPr>
              <a:t>Внешняя агрессия </a:t>
            </a:r>
            <a:r>
              <a:rPr lang="ru-RU" sz="2000" b="1" dirty="0">
                <a:latin typeface="Times New Roman" panose="02020603050405020304" pitchFamily="18" charset="0"/>
                <a:cs typeface="Times New Roman" panose="02020603050405020304" pitchFamily="18" charset="0"/>
              </a:rPr>
              <a:t>– она направлена на окружающих людей, животных, игрушки. Ребенок может кричать, обзываться, угрожать, дразнить окружающих. Так же он может свою агрессию выражать жестами – пригрозить кулаком или пальцем, кривляться, передразнивать. Помимо устной и жестовой агрессии, ребенок может перейти и к физической, т. е. он может укусить, поцарапаться, подраться, ущипнуть, или толкнуть.</a:t>
            </a:r>
          </a:p>
          <a:p>
            <a:pPr algn="just"/>
            <a:endParaRPr lang="ru-RU" sz="2000" b="1" dirty="0">
              <a:latin typeface="Times New Roman" panose="02020603050405020304" pitchFamily="18" charset="0"/>
              <a:cs typeface="Times New Roman" panose="02020603050405020304" pitchFamily="18" charset="0"/>
            </a:endParaRPr>
          </a:p>
          <a:p>
            <a:pPr algn="just"/>
            <a:r>
              <a:rPr lang="ru-RU" sz="2000" b="1" dirty="0">
                <a:latin typeface="Times New Roman" panose="02020603050405020304" pitchFamily="18" charset="0"/>
                <a:cs typeface="Times New Roman" panose="02020603050405020304" pitchFamily="18" charset="0"/>
              </a:rPr>
              <a:t>2. </a:t>
            </a:r>
            <a:r>
              <a:rPr lang="ru-RU" sz="2000" b="1" u="sng" dirty="0">
                <a:latin typeface="Times New Roman" panose="02020603050405020304" pitchFamily="18" charset="0"/>
                <a:cs typeface="Times New Roman" panose="02020603050405020304" pitchFamily="18" charset="0"/>
              </a:rPr>
              <a:t>Внутренняя агрессия </a:t>
            </a:r>
            <a:r>
              <a:rPr lang="ru-RU" sz="2000" b="1" dirty="0">
                <a:latin typeface="Times New Roman" panose="02020603050405020304" pitchFamily="18" charset="0"/>
                <a:cs typeface="Times New Roman" panose="02020603050405020304" pitchFamily="18" charset="0"/>
              </a:rPr>
              <a:t>– эта агрессия направлена на самого ребенка. Он может себе кусать ногти, биться головой об стену, кусать свои губы, выдергивать ресницы или брови.</a:t>
            </a:r>
          </a:p>
          <a:p>
            <a:pPr algn="just"/>
            <a:r>
              <a:rPr lang="ru-RU" sz="2000" b="1" dirty="0">
                <a:latin typeface="Times New Roman" panose="02020603050405020304" pitchFamily="18" charset="0"/>
                <a:cs typeface="Times New Roman" panose="02020603050405020304" pitchFamily="18" charset="0"/>
              </a:rPr>
              <a:t>И к первому и ко второму виду агрессии нужно отнестись серьезно. Постараться понять, почему она появилась, и потом провести коррекцию агрессивного поведения у детей.</a:t>
            </a:r>
          </a:p>
        </p:txBody>
      </p:sp>
    </p:spTree>
    <p:extLst>
      <p:ext uri="{BB962C8B-B14F-4D97-AF65-F5344CB8AC3E}">
        <p14:creationId xmlns:p14="http://schemas.microsoft.com/office/powerpoint/2010/main" val="26045332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7C78142-730E-461E-8FF0-7A231FCF4033}"/>
              </a:ext>
            </a:extLst>
          </p:cNvPr>
          <p:cNvSpPr txBox="1"/>
          <p:nvPr/>
        </p:nvSpPr>
        <p:spPr>
          <a:xfrm>
            <a:off x="179512" y="260648"/>
            <a:ext cx="8784976" cy="5940088"/>
          </a:xfrm>
          <a:prstGeom prst="rect">
            <a:avLst/>
          </a:prstGeom>
          <a:noFill/>
        </p:spPr>
        <p:txBody>
          <a:bodyPr wrap="square">
            <a:spAutoFit/>
          </a:bodyPr>
          <a:lstStyle/>
          <a:p>
            <a:pPr algn="just"/>
            <a:r>
              <a:rPr lang="ru-RU" sz="2000" b="1" dirty="0">
                <a:latin typeface="Times New Roman" panose="02020603050405020304" pitchFamily="18" charset="0"/>
                <a:cs typeface="Times New Roman" panose="02020603050405020304" pitchFamily="18" charset="0"/>
              </a:rPr>
              <a:t>Причины агрессии у детей 3-5 лет.</a:t>
            </a:r>
          </a:p>
          <a:p>
            <a:pPr algn="just"/>
            <a:r>
              <a:rPr lang="ru-RU" sz="2000" b="1" dirty="0">
                <a:latin typeface="Times New Roman" panose="02020603050405020304" pitchFamily="18" charset="0"/>
                <a:cs typeface="Times New Roman" panose="02020603050405020304" pitchFamily="18" charset="0"/>
              </a:rPr>
              <a:t>1. Своеобразное исследование мира. Малыш именно при помощи ударов или толкания сверстников узнает реакцию родителей, просто взрослых, находящихся рядом и самих «испытуемых» на такое поведение. Он определяет границы дозволенного и называть эти проявления агрессией не стоит. Обычно у самого ребенка при таких экспериментах не меняется настроение, то есть он остается спокоен. </a:t>
            </a:r>
          </a:p>
          <a:p>
            <a:pPr algn="just"/>
            <a:r>
              <a:rPr lang="ru-RU" sz="2000" b="1" dirty="0">
                <a:latin typeface="Times New Roman" panose="02020603050405020304" pitchFamily="18" charset="0"/>
                <a:cs typeface="Times New Roman" panose="02020603050405020304" pitchFamily="18" charset="0"/>
              </a:rPr>
              <a:t>2. Часто агрессия у ребенка появляется в случае, если желаемое для карапуза не достижимо. Выясните потребность, возникшую у ребенка в данный момент, и объясните, почему ее нельзя удовлетворить или, наоборот, удовлетворите ее, по возможности. Предложите замену, подобный обмен может успокоить ребенка и покажет, что родителям важно его мнение. Дети легко соглашаются на компромиссы, предлагаемые авторитетными для них взрослыми. </a:t>
            </a:r>
          </a:p>
          <a:p>
            <a:pPr algn="just"/>
            <a:r>
              <a:rPr lang="ru-RU" sz="2000" b="1" dirty="0">
                <a:latin typeface="Times New Roman" panose="02020603050405020304" pitchFamily="18" charset="0"/>
                <a:cs typeface="Times New Roman" panose="02020603050405020304" pitchFamily="18" charset="0"/>
              </a:rPr>
              <a:t>3. Неправильное поведение родителей и взрослых, которые находятся  возле ребенка.  Негативно может повлиять на ребенка неадекватное поведение родителей в быту, на глазах у малыша, нелюбовь, выражаемая родителями чересчур явно, обиды, возникающие по вине родителей или обстоятельств, оскорбления со стороны старших или угрозы.</a:t>
            </a:r>
          </a:p>
        </p:txBody>
      </p:sp>
    </p:spTree>
    <p:extLst>
      <p:ext uri="{BB962C8B-B14F-4D97-AF65-F5344CB8AC3E}">
        <p14:creationId xmlns:p14="http://schemas.microsoft.com/office/powerpoint/2010/main" val="18896108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918DE34-89BB-40AD-89B4-8BA642BD7E9E}"/>
              </a:ext>
            </a:extLst>
          </p:cNvPr>
          <p:cNvSpPr txBox="1"/>
          <p:nvPr/>
        </p:nvSpPr>
        <p:spPr>
          <a:xfrm>
            <a:off x="251520" y="332656"/>
            <a:ext cx="8712968" cy="5324535"/>
          </a:xfrm>
          <a:prstGeom prst="rect">
            <a:avLst/>
          </a:prstGeom>
          <a:noFill/>
        </p:spPr>
        <p:txBody>
          <a:bodyPr wrap="square">
            <a:spAutoFit/>
          </a:bodyPr>
          <a:lstStyle/>
          <a:p>
            <a:pPr algn="just"/>
            <a:r>
              <a:rPr lang="ru-RU" sz="2000" b="1" dirty="0">
                <a:latin typeface="Times New Roman" panose="02020603050405020304" pitchFamily="18" charset="0"/>
                <a:cs typeface="Times New Roman" panose="02020603050405020304" pitchFamily="18" charset="0"/>
              </a:rPr>
              <a:t>Рекомендации по эффективному взаимодействию с детьми с агрессивным поведением:</a:t>
            </a:r>
          </a:p>
          <a:p>
            <a:pPr algn="just"/>
            <a:endParaRPr lang="ru-RU" sz="2000" b="1" dirty="0">
              <a:latin typeface="Times New Roman" panose="02020603050405020304" pitchFamily="18" charset="0"/>
              <a:cs typeface="Times New Roman" panose="02020603050405020304" pitchFamily="18" charset="0"/>
            </a:endParaRPr>
          </a:p>
          <a:p>
            <a:pPr algn="just"/>
            <a:r>
              <a:rPr lang="ru-RU" sz="2000" b="1" dirty="0">
                <a:latin typeface="Times New Roman" panose="02020603050405020304" pitchFamily="18" charset="0"/>
                <a:cs typeface="Times New Roman" panose="02020603050405020304" pitchFamily="18" charset="0"/>
              </a:rPr>
              <a:t>1. Упорядочить систему требований, следите за своими поступками, показывая личный (положительный) пример.</a:t>
            </a:r>
          </a:p>
          <a:p>
            <a:pPr algn="just"/>
            <a:r>
              <a:rPr lang="ru-RU" sz="2000" b="1" dirty="0">
                <a:latin typeface="Times New Roman" panose="02020603050405020304" pitchFamily="18" charset="0"/>
                <a:cs typeface="Times New Roman" panose="02020603050405020304" pitchFamily="18" charset="0"/>
              </a:rPr>
              <a:t>2. Поддерживайте дисциплину, выполняйте установленные правила.</a:t>
            </a:r>
          </a:p>
          <a:p>
            <a:pPr algn="just"/>
            <a:r>
              <a:rPr lang="ru-RU" sz="2000" b="1" dirty="0">
                <a:latin typeface="Times New Roman" panose="02020603050405020304" pitchFamily="18" charset="0"/>
                <a:cs typeface="Times New Roman" panose="02020603050405020304" pitchFamily="18" charset="0"/>
              </a:rPr>
              <a:t>3. Дайте понять ребёнку, что вы его любите таким, какой он есть.</a:t>
            </a:r>
          </a:p>
          <a:p>
            <a:pPr algn="just"/>
            <a:r>
              <a:rPr lang="ru-RU" sz="2000" b="1" dirty="0">
                <a:latin typeface="Times New Roman" panose="02020603050405020304" pitchFamily="18" charset="0"/>
                <a:cs typeface="Times New Roman" panose="02020603050405020304" pitchFamily="18" charset="0"/>
              </a:rPr>
              <a:t>4. Собственным примером приучайте ребёнка к самоконтролю.</a:t>
            </a:r>
          </a:p>
          <a:p>
            <a:pPr algn="just"/>
            <a:r>
              <a:rPr lang="ru-RU" sz="2000" b="1" dirty="0">
                <a:latin typeface="Times New Roman" panose="02020603050405020304" pitchFamily="18" charset="0"/>
                <a:cs typeface="Times New Roman" panose="02020603050405020304" pitchFamily="18" charset="0"/>
              </a:rPr>
              <a:t>5. Направьте его энергию в положительное русло: в спорт, где ребёнок может научиться контролировать эмоции, управлять своим поведением (бокс, ушу, рисование, пение, плаванье, бег).</a:t>
            </a:r>
          </a:p>
          <a:p>
            <a:pPr algn="just"/>
            <a:r>
              <a:rPr lang="ru-RU" sz="2000" b="1" dirty="0">
                <a:latin typeface="Times New Roman" panose="02020603050405020304" pitchFamily="18" charset="0"/>
                <a:cs typeface="Times New Roman" panose="02020603050405020304" pitchFamily="18" charset="0"/>
              </a:rPr>
              <a:t>6. Предъявляя ребёнку свои требования, учитывайте его возможности, а не свои желания.</a:t>
            </a:r>
          </a:p>
          <a:p>
            <a:pPr algn="just"/>
            <a:r>
              <a:rPr lang="ru-RU" sz="2000" b="1" dirty="0">
                <a:latin typeface="Times New Roman" panose="02020603050405020304" pitchFamily="18" charset="0"/>
                <a:cs typeface="Times New Roman" panose="02020603050405020304" pitchFamily="18" charset="0"/>
              </a:rPr>
              <a:t>7. Игнорируйте лёгкие проявления агрессивности, не фиксируйте на них внимание окружающих.</a:t>
            </a:r>
          </a:p>
          <a:p>
            <a:pPr algn="just"/>
            <a:r>
              <a:rPr lang="ru-RU" sz="2000" b="1" dirty="0">
                <a:latin typeface="Times New Roman" panose="02020603050405020304" pitchFamily="18" charset="0"/>
                <a:cs typeface="Times New Roman" panose="02020603050405020304" pitchFamily="18" charset="0"/>
              </a:rPr>
              <a:t>8. Включайте ребёнка в совместную деятельность, подчёркивайте его значимость в выполняемом деле.</a:t>
            </a:r>
          </a:p>
        </p:txBody>
      </p:sp>
    </p:spTree>
    <p:extLst>
      <p:ext uri="{BB962C8B-B14F-4D97-AF65-F5344CB8AC3E}">
        <p14:creationId xmlns:p14="http://schemas.microsoft.com/office/powerpoint/2010/main" val="21206547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6B8B017-0D2C-45C6-A931-17AFF4D2D9A5}"/>
              </a:ext>
            </a:extLst>
          </p:cNvPr>
          <p:cNvSpPr txBox="1"/>
          <p:nvPr/>
        </p:nvSpPr>
        <p:spPr>
          <a:xfrm>
            <a:off x="179512" y="260648"/>
            <a:ext cx="8712968" cy="6247864"/>
          </a:xfrm>
          <a:prstGeom prst="rect">
            <a:avLst/>
          </a:prstGeom>
          <a:noFill/>
        </p:spPr>
        <p:txBody>
          <a:bodyPr wrap="square">
            <a:spAutoFit/>
          </a:bodyPr>
          <a:lstStyle/>
          <a:p>
            <a:pPr algn="just"/>
            <a:r>
              <a:rPr lang="ru-RU" sz="2000" b="1" dirty="0">
                <a:latin typeface="Times New Roman" panose="02020603050405020304" pitchFamily="18" charset="0"/>
                <a:cs typeface="Times New Roman" panose="02020603050405020304" pitchFamily="18" charset="0"/>
              </a:rPr>
              <a:t>9. На проявление агрессии устанавливайте жёсткий запрет в том случае, когда агрессия, не являясь защитной реакцией, служит для ребенка своеобразным «развлечением».</a:t>
            </a:r>
          </a:p>
          <a:p>
            <a:pPr algn="just"/>
            <a:r>
              <a:rPr lang="ru-RU" sz="2000" b="1" dirty="0">
                <a:latin typeface="Times New Roman" panose="02020603050405020304" pitchFamily="18" charset="0"/>
                <a:cs typeface="Times New Roman" panose="02020603050405020304" pitchFamily="18" charset="0"/>
              </a:rPr>
              <a:t>10. Научите ребёнка жалеть окружающих. Он должен понять, что своим поведением доставляет огорчение, причиняет страдания близким людям.</a:t>
            </a:r>
          </a:p>
          <a:p>
            <a:pPr algn="just"/>
            <a:r>
              <a:rPr lang="ru-RU" sz="2000" b="1" dirty="0">
                <a:latin typeface="Times New Roman" panose="02020603050405020304" pitchFamily="18" charset="0"/>
                <a:cs typeface="Times New Roman" panose="02020603050405020304" pitchFamily="18" charset="0"/>
              </a:rPr>
              <a:t>11. Никогда не заставляйте ребенка забывать, что он добрый (скажите ему: «Зачем ты так делаешь, ведь ты хороший, добрый!»).</a:t>
            </a:r>
          </a:p>
          <a:p>
            <a:pPr algn="just"/>
            <a:r>
              <a:rPr lang="ru-RU" sz="2000" b="1" dirty="0">
                <a:latin typeface="Times New Roman" panose="02020603050405020304" pitchFamily="18" charset="0"/>
                <a:cs typeface="Times New Roman" panose="02020603050405020304" pitchFamily="18" charset="0"/>
              </a:rPr>
              <a:t>12. Если у ребёнка имеется потребность выплеснуть агрессивные эмоции, ему можно предложить, громко спеть любимую песню, пробежать несколько кругов возле дома или вокруг сада, покидать мяч об стену, порвать бумагу.</a:t>
            </a:r>
          </a:p>
          <a:p>
            <a:pPr algn="just"/>
            <a:r>
              <a:rPr lang="ru-RU" sz="2000" b="1" dirty="0">
                <a:latin typeface="Times New Roman" panose="02020603050405020304" pitchFamily="18" charset="0"/>
                <a:cs typeface="Times New Roman" panose="02020603050405020304" pitchFamily="18" charset="0"/>
              </a:rPr>
              <a:t>13. Если профилактика агрессивного поведения детей будет проводиться постоянно, то агрессия ребёнка может и не коснуться.</a:t>
            </a:r>
          </a:p>
          <a:p>
            <a:pPr algn="just"/>
            <a:r>
              <a:rPr lang="ru-RU" sz="2000" b="1" dirty="0">
                <a:latin typeface="Times New Roman" panose="02020603050405020304" pitchFamily="18" charset="0"/>
                <a:cs typeface="Times New Roman" panose="02020603050405020304" pitchFamily="18" charset="0"/>
              </a:rPr>
              <a:t>14. Нужно следить за содержанием фильмов и мультфильмов, которые просматривает ваш ребёнок. </a:t>
            </a:r>
          </a:p>
          <a:p>
            <a:pPr algn="just"/>
            <a:r>
              <a:rPr lang="ru-RU" sz="2000" b="1" dirty="0">
                <a:latin typeface="Times New Roman" panose="02020603050405020304" pitchFamily="18" charset="0"/>
                <a:cs typeface="Times New Roman" panose="02020603050405020304" pitchFamily="18" charset="0"/>
              </a:rPr>
              <a:t>15. Следить за друзьями ребёнка, их поведением. А так же ознакомиться с играми, в которые играют дети.</a:t>
            </a:r>
          </a:p>
          <a:p>
            <a:pPr algn="just"/>
            <a:r>
              <a:rPr lang="ru-RU" sz="2000" b="1" dirty="0">
                <a:latin typeface="Times New Roman" panose="02020603050405020304" pitchFamily="18" charset="0"/>
                <a:cs typeface="Times New Roman" panose="02020603050405020304" pitchFamily="18" charset="0"/>
              </a:rPr>
              <a:t>16. Развивать любовь и доброжелательные отношения с братиками и сестренками.</a:t>
            </a:r>
          </a:p>
          <a:p>
            <a:pPr algn="just"/>
            <a:r>
              <a:rPr lang="ru-RU" sz="2000" b="1" dirty="0">
                <a:latin typeface="Times New Roman" panose="02020603050405020304" pitchFamily="18" charset="0"/>
                <a:cs typeface="Times New Roman" panose="02020603050405020304" pitchFamily="18" charset="0"/>
              </a:rPr>
              <a:t>17. И главное любить и понимать своего ребенка.</a:t>
            </a:r>
          </a:p>
        </p:txBody>
      </p:sp>
    </p:spTree>
    <p:extLst>
      <p:ext uri="{BB962C8B-B14F-4D97-AF65-F5344CB8AC3E}">
        <p14:creationId xmlns:p14="http://schemas.microsoft.com/office/powerpoint/2010/main" val="13082673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184B5B59-0B47-4CF3-9B34-75A4886DDA00}"/>
              </a:ext>
            </a:extLst>
          </p:cNvPr>
          <p:cNvSpPr txBox="1"/>
          <p:nvPr/>
        </p:nvSpPr>
        <p:spPr>
          <a:xfrm>
            <a:off x="179512" y="188640"/>
            <a:ext cx="8856984" cy="6463308"/>
          </a:xfrm>
          <a:prstGeom prst="rect">
            <a:avLst/>
          </a:prstGeom>
          <a:noFill/>
        </p:spPr>
        <p:txBody>
          <a:bodyPr wrap="square">
            <a:spAutoFit/>
          </a:bodyPr>
          <a:lstStyle/>
          <a:p>
            <a:r>
              <a:rPr lang="ru-RU" sz="2000" b="1" dirty="0">
                <a:latin typeface="Times New Roman" panose="02020603050405020304" pitchFamily="18" charset="0"/>
                <a:cs typeface="Times New Roman" panose="02020603050405020304" pitchFamily="18" charset="0"/>
              </a:rPr>
              <a:t>Примеры эффективных методов для устранения агрессии у детей:</a:t>
            </a:r>
          </a:p>
          <a:p>
            <a:endParaRPr lang="ru-RU" dirty="0"/>
          </a:p>
          <a:p>
            <a:pPr algn="just"/>
            <a:r>
              <a:rPr lang="ru-RU" sz="2000" b="1" dirty="0">
                <a:latin typeface="Times New Roman" panose="02020603050405020304" pitchFamily="18" charset="0"/>
                <a:cs typeface="Times New Roman" panose="02020603050405020304" pitchFamily="18" charset="0"/>
              </a:rPr>
              <a:t>Когда ребенок чувствует раздражение, гнев, обиду, предложите ему нарисовать или  вылепить из пластилина то, что он чувствует. Но при этом обязательно просите рассказать, что он делает и чувствует при этом. Скорее всего, что рассказ будет именно о настоящих причинах агрессии у ребенка. Заостряйте внимание малыша на чувствах, чтобы потом помочь ему  их идентифицировать и контролировать самостоятельно. Отвлекая его внимание, вы не дадите разгореться скандалу и истерике.</a:t>
            </a:r>
          </a:p>
          <a:p>
            <a:pPr algn="just"/>
            <a:endParaRPr lang="ru-RU" sz="2000" b="1" dirty="0">
              <a:latin typeface="Times New Roman" panose="02020603050405020304" pitchFamily="18" charset="0"/>
              <a:cs typeface="Times New Roman" panose="02020603050405020304" pitchFamily="18" charset="0"/>
            </a:endParaRPr>
          </a:p>
          <a:p>
            <a:pPr algn="just"/>
            <a:r>
              <a:rPr lang="ru-RU" sz="2000" b="1" dirty="0">
                <a:latin typeface="Times New Roman" panose="02020603050405020304" pitchFamily="18" charset="0"/>
                <a:cs typeface="Times New Roman" panose="02020603050405020304" pitchFamily="18" charset="0"/>
              </a:rPr>
              <a:t>Сшейте подушечку и объявите, что это «мешок для злости». Попросите малыша бить ее, как только он будет раздражен, то есть складывать плохое в мешочек. Это обезопасит его от травматизма во время истерики, не даст бить и кидать посуду или вещи.</a:t>
            </a:r>
            <a:endParaRPr lang="ru-RU" dirty="0"/>
          </a:p>
          <a:p>
            <a:endParaRPr lang="ru-RU" dirty="0"/>
          </a:p>
          <a:p>
            <a:r>
              <a:rPr lang="ru-RU" sz="2000" b="1" dirty="0">
                <a:latin typeface="Times New Roman" panose="02020603050405020304" pitchFamily="18" charset="0"/>
                <a:cs typeface="Times New Roman" panose="02020603050405020304" pitchFamily="18" charset="0"/>
              </a:rPr>
              <a:t>Придумывайте совместные сказки, где он главный герой. Это поможет лучше понять чувства, как при рисовании и лепке. Применяя эффективные методы сказкотерапии, вы поможете  ребенку понять, как нужно и ненужно себя вести.</a:t>
            </a:r>
          </a:p>
          <a:p>
            <a:endParaRPr lang="ru-RU" sz="2000" b="1" dirty="0">
              <a:latin typeface="Times New Roman" panose="02020603050405020304" pitchFamily="18" charset="0"/>
              <a:cs typeface="Times New Roman" panose="02020603050405020304" pitchFamily="18" charset="0"/>
            </a:endParaRPr>
          </a:p>
          <a:p>
            <a:endParaRPr lang="ru-RU" dirty="0"/>
          </a:p>
        </p:txBody>
      </p:sp>
    </p:spTree>
    <p:extLst>
      <p:ext uri="{BB962C8B-B14F-4D97-AF65-F5344CB8AC3E}">
        <p14:creationId xmlns:p14="http://schemas.microsoft.com/office/powerpoint/2010/main" val="3496571030"/>
      </p:ext>
    </p:extLst>
  </p:cSld>
  <p:clrMapOvr>
    <a:masterClrMapping/>
  </p:clrMapOvr>
</p:sld>
</file>

<file path=ppt/theme/theme1.xml><?xml version="1.0" encoding="utf-8"?>
<a:theme xmlns:a="http://schemas.openxmlformats.org/drawingml/2006/main" name="Воздушный поток">
  <a:themeElements>
    <a:clrScheme name="Воздушный поток">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Воздушный поток">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254</TotalTime>
  <Words>1149</Words>
  <Application>Microsoft Office PowerPoint</Application>
  <PresentationFormat>Экран (4:3)</PresentationFormat>
  <Paragraphs>45</Paragraphs>
  <Slides>8</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8</vt:i4>
      </vt:variant>
    </vt:vector>
  </HeadingPairs>
  <TitlesOfParts>
    <vt:vector size="12" baseType="lpstr">
      <vt:lpstr>Calibri</vt:lpstr>
      <vt:lpstr>Georgia</vt:lpstr>
      <vt:lpstr>Times New Roman</vt:lpstr>
      <vt:lpstr>Воздушный поток</vt:lpstr>
      <vt:lpstr>Агрессивный ребенок</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1</dc:creator>
  <cp:lastModifiedBy>User</cp:lastModifiedBy>
  <cp:revision>29</cp:revision>
  <dcterms:created xsi:type="dcterms:W3CDTF">2012-04-02T11:22:09Z</dcterms:created>
  <dcterms:modified xsi:type="dcterms:W3CDTF">2025-01-19T12:04:20Z</dcterms:modified>
</cp:coreProperties>
</file>